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0"/>
  </p:notesMasterIdLst>
  <p:sldIdLst>
    <p:sldId id="1426" r:id="rId3"/>
    <p:sldId id="1427" r:id="rId4"/>
    <p:sldId id="1205" r:id="rId5"/>
    <p:sldId id="1469" r:id="rId6"/>
    <p:sldId id="1457" r:id="rId7"/>
    <p:sldId id="1464" r:id="rId8"/>
    <p:sldId id="1465" r:id="rId9"/>
    <p:sldId id="1463" r:id="rId10"/>
    <p:sldId id="1450" r:id="rId11"/>
    <p:sldId id="1468" r:id="rId12"/>
    <p:sldId id="1451" r:id="rId13"/>
    <p:sldId id="1452" r:id="rId14"/>
    <p:sldId id="1453" r:id="rId15"/>
    <p:sldId id="1439" r:id="rId16"/>
    <p:sldId id="1407" r:id="rId17"/>
    <p:sldId id="1440" r:id="rId18"/>
    <p:sldId id="14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91813" autoAdjust="0"/>
  </p:normalViewPr>
  <p:slideViewPr>
    <p:cSldViewPr snapToGrid="0">
      <p:cViewPr varScale="1">
        <p:scale>
          <a:sx n="74" d="100"/>
          <a:sy n="74" d="100"/>
        </p:scale>
        <p:origin x="2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DE9E5-47CB-4E78-B65F-595328BBB5D5}"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36660-DAC5-4032-9BD2-BB7F7CE8EF9C}" type="slidenum">
              <a:rPr lang="en-US" smtClean="0"/>
              <a:t>‹#›</a:t>
            </a:fld>
            <a:endParaRPr lang="en-US"/>
          </a:p>
        </p:txBody>
      </p:sp>
    </p:spTree>
    <p:extLst>
      <p:ext uri="{BB962C8B-B14F-4D97-AF65-F5344CB8AC3E}">
        <p14:creationId xmlns:p14="http://schemas.microsoft.com/office/powerpoint/2010/main" val="273048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Semibold" panose="020B0706030804020204" pitchFamily="34" charset="0"/>
                <a:ea typeface="Open Sans Semibold" panose="020B0706030804020204" pitchFamily="34" charset="0"/>
                <a:cs typeface="Open Sans Semibold" panose="020B0706030804020204" pitchFamily="34" charset="0"/>
              </a:rPr>
              <a:t>This session is scheduled to start promptly at 9:00 a.m. providing!</a:t>
            </a:r>
            <a:endParaRPr lang="en-US" sz="1200" dirty="0">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en-US" dirty="0"/>
          </a:p>
        </p:txBody>
      </p:sp>
      <p:sp>
        <p:nvSpPr>
          <p:cNvPr id="4" name="Slide Number Placeholder 3"/>
          <p:cNvSpPr>
            <a:spLocks noGrp="1"/>
          </p:cNvSpPr>
          <p:nvPr>
            <p:ph type="sldNum" sz="quarter" idx="5"/>
          </p:nvPr>
        </p:nvSpPr>
        <p:spPr/>
        <p:txBody>
          <a:bodyPr/>
          <a:lstStyle/>
          <a:p>
            <a:fld id="{8E336660-DAC5-4032-9BD2-BB7F7CE8EF9C}" type="slidenum">
              <a:rPr lang="en-US" smtClean="0"/>
              <a:t>1</a:t>
            </a:fld>
            <a:endParaRPr lang="en-US"/>
          </a:p>
        </p:txBody>
      </p:sp>
    </p:spTree>
    <p:extLst>
      <p:ext uri="{BB962C8B-B14F-4D97-AF65-F5344CB8AC3E}">
        <p14:creationId xmlns:p14="http://schemas.microsoft.com/office/powerpoint/2010/main" val="167946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to the KESA Update for February.  I am glad to see and be able to visit with you today.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7A4AA-3958-46A7-94CF-2242548748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15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7A4AA-3958-46A7-94CF-2242548748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68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The most important thing is to be sure that a goal is listed that provides a clear indication of where the system was headed, the data points that identified the need and would consequently provide information on growth, </a:t>
            </a:r>
          </a:p>
        </p:txBody>
      </p:sp>
      <p:sp>
        <p:nvSpPr>
          <p:cNvPr id="4" name="Slide Number Placeholder 3"/>
          <p:cNvSpPr>
            <a:spLocks noGrp="1"/>
          </p:cNvSpPr>
          <p:nvPr>
            <p:ph type="sldNum" sz="quarter" idx="5"/>
          </p:nvPr>
        </p:nvSpPr>
        <p:spPr/>
        <p:txBody>
          <a:bodyPr/>
          <a:lstStyle/>
          <a:p>
            <a:fld id="{8E336660-DAC5-4032-9BD2-BB7F7CE8EF9C}" type="slidenum">
              <a:rPr lang="en-US" smtClean="0"/>
              <a:t>5</a:t>
            </a:fld>
            <a:endParaRPr lang="en-US"/>
          </a:p>
        </p:txBody>
      </p:sp>
    </p:spTree>
    <p:extLst>
      <p:ext uri="{BB962C8B-B14F-4D97-AF65-F5344CB8AC3E}">
        <p14:creationId xmlns:p14="http://schemas.microsoft.com/office/powerpoint/2010/main" val="199115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month mentioned we were putting out a request for nominations for ARC</a:t>
            </a:r>
          </a:p>
        </p:txBody>
      </p:sp>
      <p:sp>
        <p:nvSpPr>
          <p:cNvPr id="4" name="Slide Number Placeholder 3"/>
          <p:cNvSpPr>
            <a:spLocks noGrp="1"/>
          </p:cNvSpPr>
          <p:nvPr>
            <p:ph type="sldNum" sz="quarter" idx="5"/>
          </p:nvPr>
        </p:nvSpPr>
        <p:spPr/>
        <p:txBody>
          <a:bodyPr/>
          <a:lstStyle/>
          <a:p>
            <a:fld id="{8E336660-DAC5-4032-9BD2-BB7F7CE8EF9C}" type="slidenum">
              <a:rPr lang="en-US" smtClean="0"/>
              <a:t>6</a:t>
            </a:fld>
            <a:endParaRPr lang="en-US"/>
          </a:p>
        </p:txBody>
      </p:sp>
    </p:spTree>
    <p:extLst>
      <p:ext uri="{BB962C8B-B14F-4D97-AF65-F5344CB8AC3E}">
        <p14:creationId xmlns:p14="http://schemas.microsoft.com/office/powerpoint/2010/main" val="297402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After registering, you will receive a confirmation email containing information about joining the meeting.</a:t>
            </a:r>
          </a:p>
          <a:p>
            <a:endParaRPr lang="en-US" dirty="0"/>
          </a:p>
        </p:txBody>
      </p:sp>
      <p:sp>
        <p:nvSpPr>
          <p:cNvPr id="4" name="Slide Number Placeholder 3"/>
          <p:cNvSpPr>
            <a:spLocks noGrp="1"/>
          </p:cNvSpPr>
          <p:nvPr>
            <p:ph type="sldNum" sz="quarter" idx="5"/>
          </p:nvPr>
        </p:nvSpPr>
        <p:spPr/>
        <p:txBody>
          <a:bodyPr/>
          <a:lstStyle/>
          <a:p>
            <a:fld id="{8E336660-DAC5-4032-9BD2-BB7F7CE8EF9C}" type="slidenum">
              <a:rPr lang="en-US" smtClean="0"/>
              <a:t>7</a:t>
            </a:fld>
            <a:endParaRPr lang="en-US"/>
          </a:p>
        </p:txBody>
      </p:sp>
    </p:spTree>
    <p:extLst>
      <p:ext uri="{BB962C8B-B14F-4D97-AF65-F5344CB8AC3E}">
        <p14:creationId xmlns:p14="http://schemas.microsoft.com/office/powerpoint/2010/main" val="239919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Guidance Document</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Currently under final review and scheduled online by next week.</a:t>
            </a:r>
          </a:p>
          <a:p>
            <a:endParaRPr lang="en-US" dirty="0"/>
          </a:p>
        </p:txBody>
      </p:sp>
      <p:sp>
        <p:nvSpPr>
          <p:cNvPr id="4" name="Slide Number Placeholder 3"/>
          <p:cNvSpPr>
            <a:spLocks noGrp="1"/>
          </p:cNvSpPr>
          <p:nvPr>
            <p:ph type="sldNum" sz="quarter" idx="5"/>
          </p:nvPr>
        </p:nvSpPr>
        <p:spPr/>
        <p:txBody>
          <a:bodyPr/>
          <a:lstStyle/>
          <a:p>
            <a:fld id="{8E336660-DAC5-4032-9BD2-BB7F7CE8EF9C}" type="slidenum">
              <a:rPr lang="en-US" smtClean="0"/>
              <a:t>9</a:t>
            </a:fld>
            <a:endParaRPr lang="en-US"/>
          </a:p>
        </p:txBody>
      </p:sp>
    </p:spTree>
    <p:extLst>
      <p:ext uri="{BB962C8B-B14F-4D97-AF65-F5344CB8AC3E}">
        <p14:creationId xmlns:p14="http://schemas.microsoft.com/office/powerpoint/2010/main" val="2410038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mark your calendars for next year’s KESA Updates.  A reminder with the dates, time and zoom link for registration will be sent out in August.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7A4AA-3958-46A7-94CF-2242548748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60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7A4AA-3958-46A7-94CF-2242548748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227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456F-EA9E-4048-A76C-D0D4839A02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3D865B-DCA2-4685-97AB-DBCAF13C7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037CD5-08D9-411F-B831-5A4766ACEF0C}"/>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5" name="Footer Placeholder 4">
            <a:extLst>
              <a:ext uri="{FF2B5EF4-FFF2-40B4-BE49-F238E27FC236}">
                <a16:creationId xmlns:a16="http://schemas.microsoft.com/office/drawing/2014/main" id="{6AF7F77A-6BE5-459F-8BB6-D34755F23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40D29-2E8A-4250-B89B-3419D838A89C}"/>
              </a:ext>
            </a:extLst>
          </p:cNvPr>
          <p:cNvSpPr>
            <a:spLocks noGrp="1"/>
          </p:cNvSpPr>
          <p:nvPr>
            <p:ph type="sldNum" sz="quarter" idx="12"/>
          </p:nvPr>
        </p:nvSpPr>
        <p:spPr/>
        <p:txBody>
          <a:bodyPr/>
          <a:lstStyle/>
          <a:p>
            <a:fld id="{7FD1F73E-0BBA-472D-89D7-AA97411977D3}" type="slidenum">
              <a:rPr lang="en-US" smtClean="0"/>
              <a:t>‹#›</a:t>
            </a:fld>
            <a:endParaRPr lang="en-US"/>
          </a:p>
        </p:txBody>
      </p:sp>
      <p:pic>
        <p:nvPicPr>
          <p:cNvPr id="7" name="Picture 6">
            <a:extLst>
              <a:ext uri="{FF2B5EF4-FFF2-40B4-BE49-F238E27FC236}">
                <a16:creationId xmlns:a16="http://schemas.microsoft.com/office/drawing/2014/main" id="{E03CC06A-81DB-4D70-8C0F-468B97473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Tree>
    <p:extLst>
      <p:ext uri="{BB962C8B-B14F-4D97-AF65-F5344CB8AC3E}">
        <p14:creationId xmlns:p14="http://schemas.microsoft.com/office/powerpoint/2010/main" val="268957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10E6-DC1A-4B63-8A12-07B60D3F17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53FF3-3F0D-4E5A-A649-904B9C017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37840-9935-4EC8-9211-200CA0453C33}"/>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5" name="Footer Placeholder 4">
            <a:extLst>
              <a:ext uri="{FF2B5EF4-FFF2-40B4-BE49-F238E27FC236}">
                <a16:creationId xmlns:a16="http://schemas.microsoft.com/office/drawing/2014/main" id="{1501503F-43B1-4B2A-B616-401E2DD24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8A898-99B4-4118-B588-2DAD305D6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58441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DBEA5-0E34-449E-867D-E0DBCEBE1A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EBC95-8FAD-4CAD-8FAE-A0F28446E9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861E9-BC57-42D5-BC53-AC9384F425A6}"/>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5" name="Footer Placeholder 4">
            <a:extLst>
              <a:ext uri="{FF2B5EF4-FFF2-40B4-BE49-F238E27FC236}">
                <a16:creationId xmlns:a16="http://schemas.microsoft.com/office/drawing/2014/main" id="{792CA577-C57B-4BE7-A5AE-92D26AA8F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24430-B7A8-4FDF-B32B-02CB1A776E38}"/>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87434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2526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09253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72503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079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6337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11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148639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66865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31C8-9F0B-4479-BF6D-7231AA08A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2F08E-BB12-478C-A76E-FB3E77F81F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647D4-DF59-4D4A-B412-2888EE824305}"/>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5" name="Footer Placeholder 4">
            <a:extLst>
              <a:ext uri="{FF2B5EF4-FFF2-40B4-BE49-F238E27FC236}">
                <a16:creationId xmlns:a16="http://schemas.microsoft.com/office/drawing/2014/main" id="{611805FC-B0A6-4CB3-8D0D-AF481D7C2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7D0F7-BFC3-4742-810B-8E3F8B98FEDB}"/>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79951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750121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78386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8257185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A546505-0C1E-7747-ABE4-80DCD963CF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7489" y="906465"/>
            <a:ext cx="10528300"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840904-1669-AC4E-B8B4-B05EF7304BD0}"/>
              </a:ext>
            </a:extLst>
          </p:cNvPr>
          <p:cNvSpPr txBox="1">
            <a:spLocks noChangeArrowheads="1"/>
          </p:cNvSpPr>
          <p:nvPr userDrawn="1"/>
        </p:nvSpPr>
        <p:spPr bwMode="auto">
          <a:xfrm>
            <a:off x="3417888" y="6486526"/>
            <a:ext cx="6497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60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1823505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16000" y="5664202"/>
            <a:ext cx="8412480" cy="510081"/>
          </a:xfrm>
          <a:prstGeom prst="rect">
            <a:avLst/>
          </a:prstGeom>
          <a:noFill/>
        </p:spPr>
        <p:txBody>
          <a:bodyPr anchor="ctr" anchorCtr="0"/>
          <a:lstStyle>
            <a:lvl1pPr marL="0" indent="0">
              <a:buNone/>
              <a:defRPr sz="2133" spc="0">
                <a:solidFill>
                  <a:schemeClr val="tx2"/>
                </a:solidFill>
                <a:latin typeface="+mn-lt"/>
                <a:cs typeface="Arial" panose="020B0604020202020204" pitchFamily="34" charset="0"/>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pPr>
              <a:defRPr/>
            </a:pPr>
            <a:fld id="{96F4B587-9FDF-46DF-B460-9026AE4DF246}" type="datetimeFigureOut">
              <a:rPr lang="en-US" smtClean="0">
                <a:solidFill>
                  <a:srgbClr val="15284B">
                    <a:tint val="75000"/>
                  </a:srgbClr>
                </a:solidFill>
              </a:rPr>
              <a:pPr>
                <a:defRPr/>
              </a:pPr>
              <a:t>3/7/2022</a:t>
            </a:fld>
            <a:endParaRPr lang="en-US" dirty="0">
              <a:solidFill>
                <a:srgbClr val="15284B">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15284B">
                  <a:tint val="75000"/>
                </a:srgbClr>
              </a:solidFill>
            </a:endParaRPr>
          </a:p>
        </p:txBody>
      </p:sp>
      <p:sp>
        <p:nvSpPr>
          <p:cNvPr id="7" name="Slide Number Placeholder 6"/>
          <p:cNvSpPr>
            <a:spLocks noGrp="1"/>
          </p:cNvSpPr>
          <p:nvPr>
            <p:ph type="sldNum" sz="quarter" idx="12"/>
          </p:nvPr>
        </p:nvSpPr>
        <p:spPr/>
        <p:txBody>
          <a:bodyPr/>
          <a:lstStyle/>
          <a:p>
            <a:pPr>
              <a:defRPr/>
            </a:pPr>
            <a:fld id="{A00A119E-7584-428E-89E9-092799AD27D7}" type="slidenum">
              <a:rPr lang="en-US" smtClean="0">
                <a:solidFill>
                  <a:srgbClr val="15284B">
                    <a:tint val="75000"/>
                  </a:srgbClr>
                </a:solidFill>
              </a:rPr>
              <a:pPr>
                <a:defRPr/>
              </a:pPr>
              <a:t>‹#›</a:t>
            </a:fld>
            <a:endParaRPr lang="en-US" dirty="0">
              <a:solidFill>
                <a:srgbClr val="15284B">
                  <a:tint val="75000"/>
                </a:srgbClr>
              </a:solidFill>
            </a:endParaRPr>
          </a:p>
        </p:txBody>
      </p:sp>
      <p:sp>
        <p:nvSpPr>
          <p:cNvPr id="12" name="TextBox 11"/>
          <p:cNvSpPr txBox="1"/>
          <p:nvPr userDrawn="1"/>
        </p:nvSpPr>
        <p:spPr>
          <a:xfrm>
            <a:off x="280487" y="6545902"/>
            <a:ext cx="3092513" cy="235898"/>
          </a:xfrm>
          <a:prstGeom prst="rect">
            <a:avLst/>
          </a:prstGeom>
          <a:noFill/>
        </p:spPr>
        <p:txBody>
          <a:bodyPr wrap="none" rtlCol="0" anchor="b">
            <a:spAutoFit/>
          </a:bodyPr>
          <a:lstStyle/>
          <a:p>
            <a:pPr>
              <a:defRPr/>
            </a:pPr>
            <a:r>
              <a:rPr lang="en-US" sz="933" dirty="0">
                <a:solidFill>
                  <a:srgbClr val="15284B"/>
                </a:solidFill>
                <a:latin typeface="Arial Narrow"/>
              </a:rPr>
              <a:t>KANSAS STATE DEPARTMENT OF EDUCATION </a:t>
            </a:r>
            <a:r>
              <a:rPr lang="en-US" sz="933" i="1" dirty="0">
                <a:solidFill>
                  <a:srgbClr val="15284B"/>
                </a:solidFill>
                <a:latin typeface="Arial Narrow"/>
              </a:rPr>
              <a:t>| www.ksde.org</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290" y="5502277"/>
            <a:ext cx="2060924" cy="1219200"/>
          </a:xfrm>
          <a:prstGeom prst="rect">
            <a:avLst/>
          </a:prstGeom>
        </p:spPr>
      </p:pic>
      <p:sp>
        <p:nvSpPr>
          <p:cNvPr id="16" name="Picture Placeholder 15"/>
          <p:cNvSpPr>
            <a:spLocks noGrp="1" noChangeAspect="1"/>
          </p:cNvSpPr>
          <p:nvPr>
            <p:ph type="pic" sz="quarter" idx="13"/>
          </p:nvPr>
        </p:nvSpPr>
        <p:spPr>
          <a:xfrm>
            <a:off x="0" y="2"/>
            <a:ext cx="12192000" cy="4546588"/>
          </a:xfrm>
          <a:prstGeom prst="rect">
            <a:avLst/>
          </a:prstGeom>
          <a:noFill/>
        </p:spPr>
        <p:txBody>
          <a:bodyPr>
            <a:noAutofit/>
          </a:bodyPr>
          <a:lstStyle>
            <a:lvl1pPr marL="121914"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1016000" y="4800710"/>
            <a:ext cx="10160000" cy="677108"/>
          </a:xfrm>
          <a:noFill/>
        </p:spPr>
        <p:txBody>
          <a:bodyPr lIns="91440" tIns="91440" rIns="91440" bIns="91440" anchor="ctr" anchorCtr="0"/>
          <a:lstStyle>
            <a:lvl2pPr marL="609570" indent="0">
              <a:buNone/>
              <a:defRPr/>
            </a:lvl2pPr>
          </a:lstStyle>
          <a:p>
            <a:pPr lvl="0"/>
            <a:r>
              <a:rPr lang="en-US" dirty="0"/>
              <a:t>Edit Master text styles</a:t>
            </a:r>
          </a:p>
        </p:txBody>
      </p:sp>
    </p:spTree>
    <p:extLst>
      <p:ext uri="{BB962C8B-B14F-4D97-AF65-F5344CB8AC3E}">
        <p14:creationId xmlns:p14="http://schemas.microsoft.com/office/powerpoint/2010/main" val="2527650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15600" y="593367"/>
            <a:ext cx="11360800" cy="763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7"/>
          <p:cNvSpPr txBox="1">
            <a:spLocks noGrp="1"/>
          </p:cNvSpPr>
          <p:nvPr>
            <p:ph type="body" idx="1"/>
          </p:nvPr>
        </p:nvSpPr>
        <p:spPr>
          <a:xfrm>
            <a:off x="415600" y="1536633"/>
            <a:ext cx="11360800" cy="4555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SzPts val="2100"/>
              <a:buChar char="•"/>
              <a:defRPr/>
            </a:lvl1pPr>
            <a:lvl2pPr marL="1219170" lvl="1" indent="-457189" algn="l">
              <a:lnSpc>
                <a:spcPct val="90000"/>
              </a:lnSpc>
              <a:spcBef>
                <a:spcPts val="533"/>
              </a:spcBef>
              <a:spcAft>
                <a:spcPts val="0"/>
              </a:spcAft>
              <a:buSzPts val="1800"/>
              <a:buChar char="•"/>
              <a:defRPr/>
            </a:lvl2pPr>
            <a:lvl3pPr marL="1828754" lvl="2" indent="-431789" algn="l">
              <a:lnSpc>
                <a:spcPct val="90000"/>
              </a:lnSpc>
              <a:spcBef>
                <a:spcPts val="533"/>
              </a:spcBef>
              <a:spcAft>
                <a:spcPts val="0"/>
              </a:spcAft>
              <a:buSzPts val="15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94" name="Google Shape;94;p17"/>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8457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74946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9901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153585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4276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A3B6-93EE-4943-AC69-F4974222B4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BBA87-397A-4171-81C6-70E2CE17C3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4D2B36-623E-4E8E-BEAD-F149FFC2D207}"/>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5" name="Footer Placeholder 4">
            <a:extLst>
              <a:ext uri="{FF2B5EF4-FFF2-40B4-BE49-F238E27FC236}">
                <a16:creationId xmlns:a16="http://schemas.microsoft.com/office/drawing/2014/main" id="{E005BFC1-FA78-4A4F-94C4-E6AE19F69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98C0B-4BB9-4948-BE35-026D3F2F493E}"/>
              </a:ext>
            </a:extLst>
          </p:cNvPr>
          <p:cNvSpPr>
            <a:spLocks noGrp="1"/>
          </p:cNvSpPr>
          <p:nvPr>
            <p:ph type="sldNum" sz="quarter" idx="12"/>
          </p:nvPr>
        </p:nvSpPr>
        <p:spPr/>
        <p:txBody>
          <a:bodyPr/>
          <a:lstStyle/>
          <a:p>
            <a:fld id="{7FD1F73E-0BBA-472D-89D7-AA97411977D3}" type="slidenum">
              <a:rPr lang="en-US" smtClean="0"/>
              <a:t>‹#›</a:t>
            </a:fld>
            <a:endParaRPr lang="en-US"/>
          </a:p>
        </p:txBody>
      </p:sp>
      <p:pic>
        <p:nvPicPr>
          <p:cNvPr id="7" name="Picture 6">
            <a:extLst>
              <a:ext uri="{FF2B5EF4-FFF2-40B4-BE49-F238E27FC236}">
                <a16:creationId xmlns:a16="http://schemas.microsoft.com/office/drawing/2014/main" id="{3187FBF1-7690-40F2-978A-727BEFE6C8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Tree>
    <p:extLst>
      <p:ext uri="{BB962C8B-B14F-4D97-AF65-F5344CB8AC3E}">
        <p14:creationId xmlns:p14="http://schemas.microsoft.com/office/powerpoint/2010/main" val="1984512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13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65334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77748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197203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22756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10160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777006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177071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68920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96995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1D26-8EE5-4AAE-92DE-024C0F8EA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5C220-9D2B-4BEA-95DB-91BF23443E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65821B-D6B4-4933-8C11-C7635BC671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A67890-2BE8-4432-8857-F481B45C5405}"/>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6" name="Footer Placeholder 5">
            <a:extLst>
              <a:ext uri="{FF2B5EF4-FFF2-40B4-BE49-F238E27FC236}">
                <a16:creationId xmlns:a16="http://schemas.microsoft.com/office/drawing/2014/main" id="{AE1D0BEF-27A5-4EB8-813C-FC7856069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9265B-A664-4983-AF38-DFFECA80EAEA}"/>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684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7775-820C-47FA-B5F4-D4502773A9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B9AA33-7EF9-404E-A22B-B7CC7E3BA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9AF7BD-C665-485E-923D-B0E2418764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7FADC-CD08-45B8-8B3F-A04878ABC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94993F-47A6-4573-B0EC-CD2EF6D69D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E01191-B0F5-466F-B386-706DE5200EAF}"/>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8" name="Footer Placeholder 7">
            <a:extLst>
              <a:ext uri="{FF2B5EF4-FFF2-40B4-BE49-F238E27FC236}">
                <a16:creationId xmlns:a16="http://schemas.microsoft.com/office/drawing/2014/main" id="{0674E599-8045-4976-B844-62B891305E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F662F-4BF9-4062-9026-E1C981EB7D58}"/>
              </a:ext>
            </a:extLst>
          </p:cNvPr>
          <p:cNvSpPr>
            <a:spLocks noGrp="1"/>
          </p:cNvSpPr>
          <p:nvPr>
            <p:ph type="sldNum" sz="quarter" idx="12"/>
          </p:nvPr>
        </p:nvSpPr>
        <p:spPr/>
        <p:txBody>
          <a:bodyPr/>
          <a:lstStyle/>
          <a:p>
            <a:fld id="{7FD1F73E-0BBA-472D-89D7-AA97411977D3}" type="slidenum">
              <a:rPr lang="en-US" smtClean="0"/>
              <a:t>‹#›</a:t>
            </a:fld>
            <a:endParaRPr lang="en-US"/>
          </a:p>
        </p:txBody>
      </p:sp>
      <p:pic>
        <p:nvPicPr>
          <p:cNvPr id="10" name="Picture 9">
            <a:extLst>
              <a:ext uri="{FF2B5EF4-FFF2-40B4-BE49-F238E27FC236}">
                <a16:creationId xmlns:a16="http://schemas.microsoft.com/office/drawing/2014/main" id="{3A995B4E-2915-41BD-84E7-E1FBF4082E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Tree>
    <p:extLst>
      <p:ext uri="{BB962C8B-B14F-4D97-AF65-F5344CB8AC3E}">
        <p14:creationId xmlns:p14="http://schemas.microsoft.com/office/powerpoint/2010/main" val="114944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7751-916A-4A85-9CCF-8266E992C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4CB23E-59F6-44A4-9839-827AF30AA0DC}"/>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4" name="Footer Placeholder 3">
            <a:extLst>
              <a:ext uri="{FF2B5EF4-FFF2-40B4-BE49-F238E27FC236}">
                <a16:creationId xmlns:a16="http://schemas.microsoft.com/office/drawing/2014/main" id="{7EA850F9-B65B-470C-94C2-48B6796907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B30CB-7D6A-4991-B9E7-9B15F9631267}"/>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90819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4FE6E-1213-4502-8A4B-48C53183840C}"/>
              </a:ext>
            </a:extLst>
          </p:cNvPr>
          <p:cNvSpPr>
            <a:spLocks noGrp="1"/>
          </p:cNvSpPr>
          <p:nvPr>
            <p:ph type="dt" sz="half" idx="10"/>
          </p:nvPr>
        </p:nvSpPr>
        <p:spPr/>
        <p:txBody>
          <a:bodyPr/>
          <a:lstStyle/>
          <a:p>
            <a:fld id="{4463D9E2-0C41-4D1A-8E61-00B514B4C60F}" type="datetimeFigureOut">
              <a:rPr lang="en-US" smtClean="0">
                <a:solidFill>
                  <a:prstClr val="black">
                    <a:tint val="75000"/>
                  </a:prstClr>
                </a:solidFill>
              </a:rPr>
              <a:pPr/>
              <a:t>3/7/2022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0A2297E-EB04-4469-B4AF-6A6E32E945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730FE8-065E-41E1-ADBE-AD28F194C723}"/>
              </a:ext>
            </a:extLst>
          </p:cNvPr>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26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9763-44C5-461F-9277-5D31761FE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0462A5-B374-4F6A-A68A-85E24EFDD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ACA05-79D3-4389-819E-59655D4B5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793FE4-5743-4334-B50A-3980BC5494CF}"/>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6" name="Footer Placeholder 5">
            <a:extLst>
              <a:ext uri="{FF2B5EF4-FFF2-40B4-BE49-F238E27FC236}">
                <a16:creationId xmlns:a16="http://schemas.microsoft.com/office/drawing/2014/main" id="{E50B90DA-916A-4D1B-A5B5-A834CAEAE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1AF3B-BBEA-48FD-AE47-ED13043A8019}"/>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58010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F8BC-3C84-4B4B-B6DB-831394B16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959F7-8B8E-4711-AA7D-1816E67C7E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8EFB0A-679B-49C7-8007-5FAF79439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2A8DEE-8055-458F-83BA-6E2F6939FB2D}"/>
              </a:ext>
            </a:extLst>
          </p:cNvPr>
          <p:cNvSpPr>
            <a:spLocks noGrp="1"/>
          </p:cNvSpPr>
          <p:nvPr>
            <p:ph type="dt" sz="half" idx="10"/>
          </p:nvPr>
        </p:nvSpPr>
        <p:spPr/>
        <p:txBody>
          <a:bodyPr/>
          <a:lstStyle/>
          <a:p>
            <a:fld id="{4A706AEE-E4B8-4315-A38A-5DBF50C52D73}" type="datetimeFigureOut">
              <a:rPr lang="en-US" smtClean="0"/>
              <a:t>3/7/2022</a:t>
            </a:fld>
            <a:endParaRPr lang="en-US"/>
          </a:p>
        </p:txBody>
      </p:sp>
      <p:sp>
        <p:nvSpPr>
          <p:cNvPr id="6" name="Footer Placeholder 5">
            <a:extLst>
              <a:ext uri="{FF2B5EF4-FFF2-40B4-BE49-F238E27FC236}">
                <a16:creationId xmlns:a16="http://schemas.microsoft.com/office/drawing/2014/main" id="{838E98D5-47F2-4A48-9819-602A17A06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32B14-A477-4A7E-B061-9F3D57217096}"/>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91107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552FA-1617-468C-8554-5B0568AF2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0758D-C828-4449-BAF6-0C6D0970F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2E5E4-CEAE-44DA-88DD-5B306AAA8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3/7/2022</a:t>
            </a:fld>
            <a:endParaRPr lang="en-US"/>
          </a:p>
        </p:txBody>
      </p:sp>
      <p:sp>
        <p:nvSpPr>
          <p:cNvPr id="5" name="Footer Placeholder 4">
            <a:extLst>
              <a:ext uri="{FF2B5EF4-FFF2-40B4-BE49-F238E27FC236}">
                <a16:creationId xmlns:a16="http://schemas.microsoft.com/office/drawing/2014/main" id="{5EA6D873-B9D7-467E-AB92-3D485B625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A863C6-3510-49A1-88EA-175AA9393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pic>
        <p:nvPicPr>
          <p:cNvPr id="7" name="Picture 6">
            <a:extLst>
              <a:ext uri="{FF2B5EF4-FFF2-40B4-BE49-F238E27FC236}">
                <a16:creationId xmlns:a16="http://schemas.microsoft.com/office/drawing/2014/main" id="{70DC9DEF-5C3E-4DEB-96E8-8C0D3B470B94}"/>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Tree>
    <p:extLst>
      <p:ext uri="{BB962C8B-B14F-4D97-AF65-F5344CB8AC3E}">
        <p14:creationId xmlns:p14="http://schemas.microsoft.com/office/powerpoint/2010/main" val="3071773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9315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hyperlink" Target="https://ksde.zoom.us/meeting/register/tZMpfu6prDgqG9NdArF0ovR2otXJyBq0U_Oe"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mailto:jnobo@ksde.org" TargetMode="External"/><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hyperlink" Target="mailto:jgirodat@ksde.org" TargetMode="External"/><Relationship Id="rId5" Type="http://schemas.openxmlformats.org/officeDocument/2006/relationships/hyperlink" Target="mailto:ekalas@ksde.org" TargetMode="External"/><Relationship Id="rId4" Type="http://schemas.openxmlformats.org/officeDocument/2006/relationships/hyperlink" Target="mailto:mmelton@ksd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mailto:jnobo@ksde.org"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mailto:accreditation@ksde.org"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s://www.ksde.org/Portals/0/TLA/Accreditation/Accreditation%20Criteria%20-%20Finalr16.pdf?ver=2019-12-18-153701-107"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hyperlink" Target="https://www.ksde.org/Portals/0/TLA/Accreditation/KESA%20Resources/Kansas%20Education%20Systems%20Accreditation%20Guidance%202021-2022.pdf?ver=2022-01-21-142733-230" TargetMode="External"/><Relationship Id="rId4" Type="http://schemas.openxmlformats.org/officeDocument/2006/relationships/hyperlink" Target="https://learning.ksde.org/course/index.php?categoryid=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BBAB2F-4269-4BD2-B71D-E13AD399A805}"/>
              </a:ext>
            </a:extLst>
          </p:cNvPr>
          <p:cNvSpPr/>
          <p:nvPr/>
        </p:nvSpPr>
        <p:spPr>
          <a:xfrm>
            <a:off x="231819" y="269108"/>
            <a:ext cx="11333409" cy="5632311"/>
          </a:xfrm>
          <a:prstGeom prst="rect">
            <a:avLst/>
          </a:prstGeom>
        </p:spPr>
        <p:txBody>
          <a:bodyPr wrap="square">
            <a:spAutoFit/>
          </a:bodyPr>
          <a:lstStyle/>
          <a:p>
            <a:r>
              <a:rPr lang="en-US" sz="6000" b="1" dirty="0">
                <a:latin typeface="Open Sans Semibold" panose="020B0706030804020204" pitchFamily="34" charset="0"/>
                <a:ea typeface="Open Sans Semibold" panose="020B0706030804020204" pitchFamily="34" charset="0"/>
                <a:cs typeface="Open Sans Semibold" panose="020B0706030804020204" pitchFamily="34" charset="0"/>
              </a:rPr>
              <a:t>Welcome to the Monthly KESA Updates and Support Meeting!</a:t>
            </a:r>
          </a:p>
          <a:p>
            <a:endParaRPr lang="en-US" sz="60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defRPr/>
            </a:pPr>
            <a:r>
              <a:rPr lang="en-US" sz="6000" b="1" dirty="0">
                <a:latin typeface="Open Sans Semibold" panose="020B0706030804020204" pitchFamily="34" charset="0"/>
                <a:ea typeface="Open Sans Semibold" panose="020B0706030804020204" pitchFamily="34" charset="0"/>
                <a:cs typeface="Open Sans Semibold" panose="020B0706030804020204" pitchFamily="34" charset="0"/>
              </a:rPr>
              <a:t>This session is scheduled to start promptly at 9:00 a.m.</a:t>
            </a:r>
            <a:endParaRPr lang="en-US" sz="6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4720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06E8B-48FA-4E15-ABC0-B9D25F4660F6}"/>
              </a:ext>
            </a:extLst>
          </p:cNvPr>
          <p:cNvSpPr>
            <a:spLocks noGrp="1"/>
          </p:cNvSpPr>
          <p:nvPr>
            <p:ph type="title"/>
          </p:nvPr>
        </p:nvSpPr>
        <p:spPr/>
        <p:txBody>
          <a:bodyPr/>
          <a:lstStyle/>
          <a:p>
            <a:r>
              <a:rPr lang="en-US" dirty="0"/>
              <a:t>Accreditation Definitions</a:t>
            </a:r>
            <a:endParaRPr lang="en-US" b="1" dirty="0">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91955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59C44-B630-4422-BF57-3CC4AC7B91C8}"/>
              </a:ext>
            </a:extLst>
          </p:cNvPr>
          <p:cNvSpPr>
            <a:spLocks noGrp="1"/>
          </p:cNvSpPr>
          <p:nvPr>
            <p:ph idx="1"/>
          </p:nvPr>
        </p:nvSpPr>
        <p:spPr/>
        <p:txBody>
          <a:bodyPr>
            <a:normAutofit/>
          </a:bodyPr>
          <a:lstStyle/>
          <a:p>
            <a:pPr marL="0" indent="0">
              <a:buNone/>
            </a:pPr>
            <a:r>
              <a:rPr lang="en-US" sz="3200" b="1" dirty="0">
                <a:latin typeface="Open Sans Light" panose="020B0306030504020204" pitchFamily="34" charset="0"/>
                <a:ea typeface="Open Sans Light" panose="020B0306030504020204" pitchFamily="34" charset="0"/>
                <a:cs typeface="Open Sans Light" panose="020B0306030504020204" pitchFamily="34" charset="0"/>
              </a:rPr>
              <a:t>“Accredited” </a:t>
            </a:r>
            <a:r>
              <a:rPr lang="en-US" sz="3200" dirty="0">
                <a:latin typeface="Open Sans Light" panose="020B0306030504020204" pitchFamily="34" charset="0"/>
                <a:ea typeface="Open Sans Light" panose="020B0306030504020204" pitchFamily="34" charset="0"/>
                <a:cs typeface="Open Sans Light" panose="020B0306030504020204" pitchFamily="34" charset="0"/>
              </a:rPr>
              <a:t>means the system is in good standing (compliance) with the State Board, and that they have provided conclusive evidence of growth in student performance. In addition, the system has provided conclusive evidence of an intentional, quality growth process.  </a:t>
            </a:r>
          </a:p>
        </p:txBody>
      </p:sp>
      <p:sp>
        <p:nvSpPr>
          <p:cNvPr id="2" name="Title 1">
            <a:extLst>
              <a:ext uri="{FF2B5EF4-FFF2-40B4-BE49-F238E27FC236}">
                <a16:creationId xmlns:a16="http://schemas.microsoft.com/office/drawing/2014/main" id="{86C8EA01-251D-4102-AF78-38CDF9170312}"/>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Accreditation Definitions</a:t>
            </a:r>
          </a:p>
        </p:txBody>
      </p:sp>
    </p:spTree>
    <p:extLst>
      <p:ext uri="{BB962C8B-B14F-4D97-AF65-F5344CB8AC3E}">
        <p14:creationId xmlns:p14="http://schemas.microsoft.com/office/powerpoint/2010/main" val="65960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59C44-B630-4422-BF57-3CC4AC7B91C8}"/>
              </a:ext>
            </a:extLst>
          </p:cNvPr>
          <p:cNvSpPr>
            <a:spLocks noGrp="1"/>
          </p:cNvSpPr>
          <p:nvPr>
            <p:ph idx="1"/>
          </p:nvPr>
        </p:nvSpPr>
        <p:spPr/>
        <p:txBody>
          <a:bodyPr>
            <a:normAutofit/>
          </a:bodyPr>
          <a:lstStyle/>
          <a:p>
            <a:pPr marL="0" indent="0">
              <a:buNone/>
            </a:pPr>
            <a:r>
              <a:rPr lang="en-US" sz="3200" b="1" dirty="0">
                <a:latin typeface="Open Sans Light" panose="020B0306030504020204" pitchFamily="34" charset="0"/>
                <a:ea typeface="Open Sans Light" panose="020B0306030504020204" pitchFamily="34" charset="0"/>
                <a:cs typeface="Open Sans Light" panose="020B0306030504020204" pitchFamily="34" charset="0"/>
              </a:rPr>
              <a:t>“Conditionally Accredited” </a:t>
            </a:r>
            <a:r>
              <a:rPr lang="en-US" sz="3200" dirty="0">
                <a:latin typeface="Open Sans Light" panose="020B0306030504020204" pitchFamily="34" charset="0"/>
                <a:ea typeface="Open Sans Light" panose="020B0306030504020204" pitchFamily="34" charset="0"/>
                <a:cs typeface="Open Sans Light" panose="020B0306030504020204" pitchFamily="34" charset="0"/>
              </a:rPr>
              <a:t>means the system is in good standing (compliance) with the State Board, and either the system did not provide conclusive evidence of growth in student performance or was not able to provide conclusive evidence of an intentional, quality growth process.</a:t>
            </a:r>
          </a:p>
        </p:txBody>
      </p:sp>
      <p:sp>
        <p:nvSpPr>
          <p:cNvPr id="2" name="Title 1">
            <a:extLst>
              <a:ext uri="{FF2B5EF4-FFF2-40B4-BE49-F238E27FC236}">
                <a16:creationId xmlns:a16="http://schemas.microsoft.com/office/drawing/2014/main" id="{86C8EA01-251D-4102-AF78-38CDF9170312}"/>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Accreditation Definitions</a:t>
            </a:r>
            <a:endParaRPr lang="en-US" dirty="0"/>
          </a:p>
        </p:txBody>
      </p:sp>
    </p:spTree>
    <p:extLst>
      <p:ext uri="{BB962C8B-B14F-4D97-AF65-F5344CB8AC3E}">
        <p14:creationId xmlns:p14="http://schemas.microsoft.com/office/powerpoint/2010/main" val="219442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59C44-B630-4422-BF57-3CC4AC7B91C8}"/>
              </a:ext>
            </a:extLst>
          </p:cNvPr>
          <p:cNvSpPr>
            <a:spLocks noGrp="1"/>
          </p:cNvSpPr>
          <p:nvPr>
            <p:ph idx="1"/>
          </p:nvPr>
        </p:nvSpPr>
        <p:spPr/>
        <p:txBody>
          <a:bodyPr/>
          <a:lstStyle/>
          <a:p>
            <a:pPr marL="0" indent="0">
              <a:buNone/>
            </a:pPr>
            <a:r>
              <a:rPr lang="en-US" sz="3200" b="1" dirty="0">
                <a:latin typeface="Open Sans Light" panose="020B0306030504020204" pitchFamily="34" charset="0"/>
                <a:ea typeface="Open Sans Light" panose="020B0306030504020204" pitchFamily="34" charset="0"/>
                <a:cs typeface="Open Sans Light" panose="020B0306030504020204" pitchFamily="34" charset="0"/>
              </a:rPr>
              <a:t>“Not Accredited” </a:t>
            </a:r>
            <a:r>
              <a:rPr lang="en-US" sz="3200" dirty="0">
                <a:latin typeface="Open Sans Light" panose="020B0306030504020204" pitchFamily="34" charset="0"/>
                <a:ea typeface="Open Sans Light" panose="020B0306030504020204" pitchFamily="34" charset="0"/>
                <a:cs typeface="Open Sans Light" panose="020B0306030504020204" pitchFamily="34" charset="0"/>
              </a:rPr>
              <a:t>means one of two things:</a:t>
            </a:r>
          </a:p>
          <a:p>
            <a:pPr marL="514350" indent="-514350" fontAlgn="base">
              <a:buFont typeface="+mj-lt"/>
              <a:buAutoNum type="arabicPeriod"/>
            </a:pPr>
            <a:r>
              <a:rPr lang="en-US" sz="3200" dirty="0">
                <a:latin typeface="Open Sans Light" panose="020B0306030504020204" pitchFamily="34" charset="0"/>
                <a:ea typeface="Open Sans Light" panose="020B0306030504020204" pitchFamily="34" charset="0"/>
                <a:cs typeface="Open Sans Light" panose="020B0306030504020204" pitchFamily="34" charset="0"/>
              </a:rPr>
              <a:t>The system is not in good standing (compliance) with the State Board; or</a:t>
            </a:r>
          </a:p>
          <a:p>
            <a:pPr marL="514350" indent="-514350" fontAlgn="base">
              <a:buFont typeface="+mj-lt"/>
              <a:buAutoNum type="arabicPeriod"/>
            </a:pPr>
            <a:r>
              <a:rPr lang="en-US" sz="3200" dirty="0">
                <a:latin typeface="Open Sans Light" panose="020B0306030504020204" pitchFamily="34" charset="0"/>
                <a:ea typeface="Open Sans Light" panose="020B0306030504020204" pitchFamily="34" charset="0"/>
                <a:cs typeface="Open Sans Light" panose="020B0306030504020204" pitchFamily="34" charset="0"/>
              </a:rPr>
              <a:t>The system did not provide conclusive evidence of growth in student performance, and the system was not able to provide conclusive evidence of an intentional, quality growth process.  </a:t>
            </a:r>
          </a:p>
          <a:p>
            <a:pPr marL="0" indent="0">
              <a:buNone/>
            </a:pPr>
            <a:endParaRPr lang="en-US" dirty="0"/>
          </a:p>
        </p:txBody>
      </p:sp>
      <p:sp>
        <p:nvSpPr>
          <p:cNvPr id="2" name="Title 1">
            <a:extLst>
              <a:ext uri="{FF2B5EF4-FFF2-40B4-BE49-F238E27FC236}">
                <a16:creationId xmlns:a16="http://schemas.microsoft.com/office/drawing/2014/main" id="{86C8EA01-251D-4102-AF78-38CDF9170312}"/>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Accreditation Definitions</a:t>
            </a:r>
            <a:endParaRPr lang="en-US" dirty="0"/>
          </a:p>
        </p:txBody>
      </p:sp>
    </p:spTree>
    <p:extLst>
      <p:ext uri="{BB962C8B-B14F-4D97-AF65-F5344CB8AC3E}">
        <p14:creationId xmlns:p14="http://schemas.microsoft.com/office/powerpoint/2010/main" val="396986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2D7F18-F1A5-4C24-A6FA-BA52F2AA0C2F}"/>
              </a:ext>
            </a:extLst>
          </p:cNvPr>
          <p:cNvSpPr>
            <a:spLocks noGrp="1"/>
          </p:cNvSpPr>
          <p:nvPr>
            <p:ph type="title"/>
          </p:nvPr>
        </p:nvSpPr>
        <p:spPr/>
        <p:txBody>
          <a:bodyPr>
            <a:normAutofit fontScale="90000"/>
          </a:bodyPr>
          <a:lstStyle/>
          <a:p>
            <a:r>
              <a:rPr lang="en-US" b="1" dirty="0"/>
              <a:t>Questions?</a:t>
            </a:r>
            <a:br>
              <a:rPr lang="en-US" dirty="0"/>
            </a:br>
            <a:br>
              <a:rPr lang="en-US" dirty="0"/>
            </a:br>
            <a:r>
              <a:rPr lang="en-US" dirty="0"/>
              <a:t>					</a:t>
            </a:r>
          </a:p>
        </p:txBody>
      </p:sp>
    </p:spTree>
    <p:extLst>
      <p:ext uri="{BB962C8B-B14F-4D97-AF65-F5344CB8AC3E}">
        <p14:creationId xmlns:p14="http://schemas.microsoft.com/office/powerpoint/2010/main" val="316634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0B78F10-99A0-4D96-96F9-33DFF4C26925}"/>
              </a:ext>
            </a:extLst>
          </p:cNvPr>
          <p:cNvSpPr>
            <a:spLocks noGrp="1"/>
          </p:cNvSpPr>
          <p:nvPr>
            <p:ph sz="half" idx="1"/>
          </p:nvPr>
        </p:nvSpPr>
        <p:spPr/>
        <p:txBody>
          <a:bodyPr/>
          <a:lstStyle/>
          <a:p>
            <a:r>
              <a:rPr lang="en-US" strike="sngStrike" dirty="0"/>
              <a:t>Tuesday, October 12, 2021</a:t>
            </a:r>
          </a:p>
          <a:p>
            <a:r>
              <a:rPr lang="en-US" strike="sngStrike" dirty="0"/>
              <a:t>Tuesday, November 9, 2021</a:t>
            </a:r>
          </a:p>
          <a:p>
            <a:r>
              <a:rPr lang="en-US" strike="sngStrike" dirty="0"/>
              <a:t>Tuesday, December 14, 2021</a:t>
            </a:r>
          </a:p>
        </p:txBody>
      </p:sp>
      <p:sp>
        <p:nvSpPr>
          <p:cNvPr id="8" name="Content Placeholder 7">
            <a:extLst>
              <a:ext uri="{FF2B5EF4-FFF2-40B4-BE49-F238E27FC236}">
                <a16:creationId xmlns:a16="http://schemas.microsoft.com/office/drawing/2014/main" id="{DE7DFEB8-65D8-40A1-989C-4AC00B459B33}"/>
              </a:ext>
            </a:extLst>
          </p:cNvPr>
          <p:cNvSpPr>
            <a:spLocks noGrp="1"/>
          </p:cNvSpPr>
          <p:nvPr>
            <p:ph sz="half" idx="2"/>
          </p:nvPr>
        </p:nvSpPr>
        <p:spPr/>
        <p:txBody>
          <a:bodyPr/>
          <a:lstStyle/>
          <a:p>
            <a:r>
              <a:rPr lang="en-US" strike="sngStrike" dirty="0"/>
              <a:t>Tuesday, January 11, 2022</a:t>
            </a:r>
          </a:p>
          <a:p>
            <a:r>
              <a:rPr lang="en-US" strike="sngStrike" dirty="0"/>
              <a:t>Tuesday, February 8, 2022</a:t>
            </a:r>
          </a:p>
          <a:p>
            <a:r>
              <a:rPr lang="en-US" strike="sngStrike" dirty="0"/>
              <a:t>Tuesday, March 8, 2022</a:t>
            </a:r>
          </a:p>
          <a:p>
            <a:r>
              <a:rPr lang="en-US" dirty="0"/>
              <a:t>Tuesday, April 12, 2022</a:t>
            </a:r>
          </a:p>
        </p:txBody>
      </p:sp>
      <p:sp>
        <p:nvSpPr>
          <p:cNvPr id="2" name="Title 1">
            <a:extLst>
              <a:ext uri="{FF2B5EF4-FFF2-40B4-BE49-F238E27FC236}">
                <a16:creationId xmlns:a16="http://schemas.microsoft.com/office/drawing/2014/main" id="{E3FC95AA-B14C-4541-9319-0AE67A9B3A01}"/>
              </a:ext>
            </a:extLst>
          </p:cNvPr>
          <p:cNvSpPr>
            <a:spLocks noGrp="1"/>
          </p:cNvSpPr>
          <p:nvPr>
            <p:ph type="title"/>
          </p:nvPr>
        </p:nvSpPr>
        <p:spPr/>
        <p:txBody>
          <a:bodyPr>
            <a:normAutofit fontScale="90000"/>
          </a:bodyPr>
          <a:lstStyle/>
          <a:p>
            <a:br>
              <a:rPr lang="en-US" strike="sngStrike" dirty="0"/>
            </a:br>
            <a:r>
              <a:rPr lang="en-US" strike="sngStrike" dirty="0">
                <a:latin typeface="Open Sans Semibold" panose="020B0706030804020204" pitchFamily="34" charset="0"/>
                <a:ea typeface="Open Sans Semibold" panose="020B0706030804020204" pitchFamily="34" charset="0"/>
                <a:cs typeface="Open Sans Semibold" panose="020B0706030804020204" pitchFamily="34" charset="0"/>
              </a:rPr>
              <a:t>2021-2022 Monthly KESA Updates</a:t>
            </a:r>
            <a:br>
              <a:rPr lang="en-US" strike="sngStrike" dirty="0"/>
            </a:br>
            <a:endParaRPr lang="en-US" strike="sngStrike" dirty="0"/>
          </a:p>
        </p:txBody>
      </p:sp>
      <p:sp>
        <p:nvSpPr>
          <p:cNvPr id="9" name="TextBox 8">
            <a:extLst>
              <a:ext uri="{FF2B5EF4-FFF2-40B4-BE49-F238E27FC236}">
                <a16:creationId xmlns:a16="http://schemas.microsoft.com/office/drawing/2014/main" id="{C8309E17-ABC2-46AD-9D15-23F9CA72A499}"/>
              </a:ext>
            </a:extLst>
          </p:cNvPr>
          <p:cNvSpPr txBox="1"/>
          <p:nvPr/>
        </p:nvSpPr>
        <p:spPr>
          <a:xfrm>
            <a:off x="838197" y="3914078"/>
            <a:ext cx="11012759"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All KESA monthly updates are done via Zoom and recorded.  They are scheduled from 9:00 – 10:00 a.m. on the dates listed above.</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Registration:</a:t>
            </a: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https://ksde.zoom.us/meeting/register/tZMpfu6prDgqG9NdArF0ovR2otXJyBq0U_Oe</a:t>
            </a: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78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2D7F18-F1A5-4C24-A6FA-BA52F2AA0C2F}"/>
              </a:ext>
            </a:extLst>
          </p:cNvPr>
          <p:cNvSpPr>
            <a:spLocks noGrp="1"/>
          </p:cNvSpPr>
          <p:nvPr>
            <p:ph type="title"/>
          </p:nvPr>
        </p:nvSpPr>
        <p:spPr/>
        <p:txBody>
          <a:bodyPr>
            <a:normAutofit fontScale="90000"/>
          </a:bodyPr>
          <a:lstStyle/>
          <a:p>
            <a:r>
              <a:rPr lang="en-US" sz="7200" dirty="0"/>
              <a:t>Thank You!</a:t>
            </a:r>
            <a:br>
              <a:rPr lang="en-US" sz="7200" dirty="0"/>
            </a:br>
            <a:br>
              <a:rPr lang="en-US" dirty="0"/>
            </a:br>
            <a:r>
              <a:rPr lang="en-US" dirty="0"/>
              <a:t>					</a:t>
            </a:r>
          </a:p>
        </p:txBody>
      </p:sp>
    </p:spTree>
    <p:extLst>
      <p:ext uri="{BB962C8B-B14F-4D97-AF65-F5344CB8AC3E}">
        <p14:creationId xmlns:p14="http://schemas.microsoft.com/office/powerpoint/2010/main" val="149006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4FAAC-1903-48D0-9DE6-1205949587AB}"/>
              </a:ext>
            </a:extLst>
          </p:cNvPr>
          <p:cNvSpPr>
            <a:spLocks noGrp="1"/>
          </p:cNvSpPr>
          <p:nvPr>
            <p:ph sz="quarter" idx="13"/>
          </p:nvPr>
        </p:nvSpPr>
        <p:spPr>
          <a:xfrm>
            <a:off x="822652" y="1828156"/>
            <a:ext cx="4592495" cy="2354046"/>
          </a:xfrm>
        </p:spPr>
        <p:txBody>
          <a:bodyPr>
            <a:normAutofit/>
          </a:bodyPr>
          <a:lstStyle/>
          <a:p>
            <a:pPr lvl="1">
              <a:lnSpc>
                <a:spcPct val="100000"/>
              </a:lnSpc>
              <a:spcBef>
                <a:spcPts val="0"/>
              </a:spcBef>
            </a:pPr>
            <a:r>
              <a:rPr lang="en-US" sz="1600" b="1" u="sng" dirty="0"/>
              <a:t>Jeannette Nobo</a:t>
            </a:r>
          </a:p>
          <a:p>
            <a:pPr lvl="1">
              <a:lnSpc>
                <a:spcPct val="100000"/>
              </a:lnSpc>
              <a:spcBef>
                <a:spcPts val="0"/>
              </a:spcBef>
            </a:pPr>
            <a:r>
              <a:rPr lang="en-US" sz="1600" dirty="0"/>
              <a:t>Assistant Director-  KESA</a:t>
            </a:r>
            <a:br>
              <a:rPr lang="en-US" sz="1600" dirty="0"/>
            </a:br>
            <a:r>
              <a:rPr lang="en-US" sz="1600" dirty="0"/>
              <a:t>Teacher Licensure and Accreditation</a:t>
            </a:r>
            <a:br>
              <a:rPr lang="en-US" sz="1600" dirty="0"/>
            </a:br>
            <a:r>
              <a:rPr lang="en-US" sz="1600" dirty="0"/>
              <a:t>(785) 296-4948</a:t>
            </a:r>
            <a:br>
              <a:rPr lang="en-US" sz="1600" dirty="0"/>
            </a:br>
            <a:r>
              <a:rPr lang="en-US" sz="1600" dirty="0">
                <a:hlinkClick r:id="rId3"/>
              </a:rPr>
              <a:t>jnobo@ksde.org</a:t>
            </a:r>
            <a:endParaRPr lang="en-US" sz="1600" dirty="0"/>
          </a:p>
          <a:p>
            <a:pPr lvl="1"/>
            <a:endParaRPr lang="en-US" sz="1600" dirty="0"/>
          </a:p>
        </p:txBody>
      </p:sp>
      <p:sp>
        <p:nvSpPr>
          <p:cNvPr id="4" name="Content Placeholder 3">
            <a:extLst>
              <a:ext uri="{FF2B5EF4-FFF2-40B4-BE49-F238E27FC236}">
                <a16:creationId xmlns:a16="http://schemas.microsoft.com/office/drawing/2014/main" id="{CA18BD7E-20A3-4353-8DDD-00177AB79E21}"/>
              </a:ext>
            </a:extLst>
          </p:cNvPr>
          <p:cNvSpPr>
            <a:spLocks noGrp="1"/>
          </p:cNvSpPr>
          <p:nvPr>
            <p:ph sz="quarter" idx="14"/>
          </p:nvPr>
        </p:nvSpPr>
        <p:spPr>
          <a:xfrm>
            <a:off x="7353015" y="1828156"/>
            <a:ext cx="4592495" cy="2354046"/>
          </a:xfrm>
        </p:spPr>
        <p:txBody>
          <a:bodyPr/>
          <a:lstStyle/>
          <a:p>
            <a:pPr lvl="0">
              <a:lnSpc>
                <a:spcPct val="100000"/>
              </a:lnSpc>
              <a:spcBef>
                <a:spcPts val="0"/>
              </a:spcBef>
              <a:buClrTx/>
              <a:defRPr/>
            </a:pPr>
            <a:r>
              <a:rPr lang="en-US" sz="1600" b="1" u="sng" dirty="0">
                <a:solidFill>
                  <a:prstClr val="black"/>
                </a:solidFill>
              </a:rPr>
              <a:t>Myron Melton</a:t>
            </a:r>
          </a:p>
          <a:p>
            <a:pPr lvl="0">
              <a:lnSpc>
                <a:spcPct val="100000"/>
              </a:lnSpc>
              <a:spcBef>
                <a:spcPts val="0"/>
              </a:spcBef>
              <a:buClrTx/>
              <a:defRPr/>
            </a:pPr>
            <a:r>
              <a:rPr lang="en-US" sz="1600" dirty="0">
                <a:solidFill>
                  <a:prstClr val="black"/>
                </a:solidFill>
              </a:rPr>
              <a:t>KESA Coordinator</a:t>
            </a:r>
          </a:p>
          <a:p>
            <a:pPr lvl="0">
              <a:lnSpc>
                <a:spcPct val="100000"/>
              </a:lnSpc>
              <a:spcBef>
                <a:spcPts val="0"/>
              </a:spcBef>
              <a:buClrTx/>
              <a:defRPr/>
            </a:pPr>
            <a:r>
              <a:rPr lang="en-US" sz="1600" dirty="0">
                <a:solidFill>
                  <a:prstClr val="black"/>
                </a:solidFill>
              </a:rPr>
              <a:t>Teacher Licensure and Accreditation</a:t>
            </a:r>
          </a:p>
          <a:p>
            <a:pPr lvl="0">
              <a:lnSpc>
                <a:spcPct val="100000"/>
              </a:lnSpc>
              <a:spcBef>
                <a:spcPts val="0"/>
              </a:spcBef>
              <a:buClrTx/>
              <a:defRPr/>
            </a:pPr>
            <a:r>
              <a:rPr lang="en-US" sz="1600" dirty="0">
                <a:solidFill>
                  <a:prstClr val="black"/>
                </a:solidFill>
              </a:rPr>
              <a:t>(785) 296-8110</a:t>
            </a:r>
          </a:p>
          <a:p>
            <a:pPr lvl="0">
              <a:lnSpc>
                <a:spcPct val="100000"/>
              </a:lnSpc>
              <a:spcBef>
                <a:spcPts val="0"/>
              </a:spcBef>
              <a:buClrTx/>
              <a:defRPr/>
            </a:pPr>
            <a:r>
              <a:rPr lang="en-US" sz="1600" dirty="0">
                <a:solidFill>
                  <a:prstClr val="black"/>
                </a:solidFill>
                <a:hlinkClick r:id="rId4"/>
              </a:rPr>
              <a:t>mmelton@ksde.org</a:t>
            </a:r>
            <a:endParaRPr lang="en-US" sz="1600" dirty="0">
              <a:solidFill>
                <a:prstClr val="black"/>
              </a:solidFill>
            </a:endParaRPr>
          </a:p>
          <a:p>
            <a:endParaRPr lang="en-US" dirty="0"/>
          </a:p>
        </p:txBody>
      </p:sp>
      <p:sp>
        <p:nvSpPr>
          <p:cNvPr id="2" name="TextBox 1">
            <a:extLst>
              <a:ext uri="{FF2B5EF4-FFF2-40B4-BE49-F238E27FC236}">
                <a16:creationId xmlns:a16="http://schemas.microsoft.com/office/drawing/2014/main" id="{D75CF93F-129E-4EE9-9268-DE15001CD68B}"/>
              </a:ext>
            </a:extLst>
          </p:cNvPr>
          <p:cNvSpPr txBox="1"/>
          <p:nvPr/>
        </p:nvSpPr>
        <p:spPr>
          <a:xfrm flipH="1">
            <a:off x="658614" y="3902946"/>
            <a:ext cx="39515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FEC3C4C-F203-4A23-97EC-3F822FD813BC}"/>
              </a:ext>
            </a:extLst>
          </p:cNvPr>
          <p:cNvSpPr txBox="1"/>
          <p:nvPr/>
        </p:nvSpPr>
        <p:spPr>
          <a:xfrm>
            <a:off x="7353015" y="3902946"/>
            <a:ext cx="4310743"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Ed </a:t>
            </a:r>
            <a:r>
              <a:rPr kumimoji="0" lang="en-US" sz="1600" b="1" i="0" u="sng" strike="noStrike" kern="120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Kalas</a:t>
            </a: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Education Program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Professional Learning and Mentoring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Teacher Licensure and Accreditation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(785) 296-2198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5"/>
              </a:rPr>
              <a:t>ekalas@ksde.org</a:t>
            </a:r>
            <a:endPar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2BAD7CF-3FED-4421-8BBC-2B38F4F3BFEC}"/>
              </a:ext>
            </a:extLst>
          </p:cNvPr>
          <p:cNvSpPr txBox="1"/>
          <p:nvPr/>
        </p:nvSpPr>
        <p:spPr>
          <a:xfrm>
            <a:off x="1299594" y="3764447"/>
            <a:ext cx="39515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John Girodat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Education</a:t>
            </a:r>
            <a:r>
              <a:rPr kumimoji="0" lang="en-US" sz="16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Program Consultant - KESA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Teacher Licensure and Accreditation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(785) 368-7356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6"/>
              </a:rPr>
              <a:t>jgirodat@ksde.org</a:t>
            </a:r>
            <a:endPar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36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1C885EA-B30B-45C0-B65D-119F01C87B4A}"/>
              </a:ext>
            </a:extLst>
          </p:cNvPr>
          <p:cNvSpPr>
            <a:spLocks noGrp="1"/>
          </p:cNvSpPr>
          <p:nvPr>
            <p:ph type="subTitle" idx="1"/>
          </p:nvPr>
        </p:nvSpPr>
        <p:spPr/>
        <p:txBody>
          <a:bodyPr>
            <a:normAutofit lnSpcReduction="10000"/>
          </a:bodyPr>
          <a:lstStyle/>
          <a:p>
            <a:r>
              <a:rPr lang="en-US" sz="4800" dirty="0">
                <a:latin typeface="Open Sans Semibold" panose="020B0706030804020204" pitchFamily="34" charset="0"/>
                <a:ea typeface="Open Sans Semibold" panose="020B0706030804020204" pitchFamily="34" charset="0"/>
                <a:cs typeface="Open Sans Semibold" panose="020B0706030804020204" pitchFamily="34" charset="0"/>
              </a:rPr>
              <a:t>March 8, 2022</a:t>
            </a:r>
            <a:br>
              <a:rPr lang="en-US" dirty="0"/>
            </a:br>
            <a:endParaRPr lang="en-US" dirty="0"/>
          </a:p>
        </p:txBody>
      </p:sp>
      <p:sp>
        <p:nvSpPr>
          <p:cNvPr id="2" name="Title 1">
            <a:extLst>
              <a:ext uri="{FF2B5EF4-FFF2-40B4-BE49-F238E27FC236}">
                <a16:creationId xmlns:a16="http://schemas.microsoft.com/office/drawing/2014/main" id="{94066782-3D96-4977-8B8C-C6CAF62862B6}"/>
              </a:ext>
            </a:extLst>
          </p:cNvPr>
          <p:cNvSpPr>
            <a:spLocks noGrp="1"/>
          </p:cNvSpPr>
          <p:nvPr>
            <p:ph type="title"/>
          </p:nvPr>
        </p:nvSpPr>
        <p:spPr/>
        <p:txBody>
          <a:bodyPr>
            <a:normAutofit/>
          </a:bodyPr>
          <a:lstStyle/>
          <a:p>
            <a:r>
              <a:rPr lang="en-US" sz="4800" b="1" dirty="0">
                <a:latin typeface="+mj-lt"/>
                <a:ea typeface="Open Sans Semibold" panose="020B0706030804020204" pitchFamily="34" charset="0"/>
                <a:cs typeface="Open Sans Semibold" panose="020B0706030804020204" pitchFamily="34" charset="0"/>
              </a:rPr>
              <a:t>Kansas Education System Accreditation (KESA) Update</a:t>
            </a:r>
            <a:endParaRPr lang="en-US" sz="4800" b="1" dirty="0">
              <a:latin typeface="+mj-lt"/>
            </a:endParaRPr>
          </a:p>
        </p:txBody>
      </p:sp>
    </p:spTree>
    <p:extLst>
      <p:ext uri="{BB962C8B-B14F-4D97-AF65-F5344CB8AC3E}">
        <p14:creationId xmlns:p14="http://schemas.microsoft.com/office/powerpoint/2010/main" val="244790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BE049-7435-441A-AD20-16C48FACA7E4}"/>
              </a:ext>
            </a:extLst>
          </p:cNvPr>
          <p:cNvSpPr>
            <a:spLocks noGrp="1"/>
          </p:cNvSpPr>
          <p:nvPr>
            <p:ph idx="1"/>
          </p:nvPr>
        </p:nvSpPr>
        <p:spPr/>
        <p:txBody>
          <a:bodyPr>
            <a:normAutofit/>
          </a:bodyPr>
          <a:lstStyle/>
          <a:p>
            <a:pPr lvl="2"/>
            <a:endParaRPr lang="en-US" dirty="0"/>
          </a:p>
          <a:p>
            <a:r>
              <a:rPr lang="en-US" sz="3200" dirty="0">
                <a:latin typeface="Open Sans Light" panose="020B0306030504020204" pitchFamily="34" charset="0"/>
                <a:ea typeface="Open Sans Light" panose="020B0306030504020204" pitchFamily="34" charset="0"/>
                <a:cs typeface="Open Sans Light" panose="020B0306030504020204" pitchFamily="34" charset="0"/>
              </a:rPr>
              <a:t>General Updates</a:t>
            </a:r>
          </a:p>
          <a:p>
            <a:r>
              <a:rPr lang="en-US" sz="3200" dirty="0">
                <a:latin typeface="Open Sans Light" panose="020B0306030504020204" pitchFamily="34" charset="0"/>
                <a:ea typeface="Open Sans Light" panose="020B0306030504020204" pitchFamily="34" charset="0"/>
                <a:cs typeface="Open Sans Light" panose="020B0306030504020204" pitchFamily="34" charset="0"/>
              </a:rPr>
              <a:t>Accreditation Definitions</a:t>
            </a:r>
            <a:endParaRPr lang="en-US"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3200" dirty="0">
                <a:latin typeface="Open Sans Light" panose="020B0306030504020204" pitchFamily="34" charset="0"/>
                <a:ea typeface="Open Sans Light" panose="020B0306030504020204" pitchFamily="34" charset="0"/>
                <a:cs typeface="Open Sans Light" panose="020B0306030504020204" pitchFamily="34" charset="0"/>
              </a:rPr>
              <a:t>Answer any of your questions</a:t>
            </a:r>
          </a:p>
          <a:p>
            <a:endParaRPr lang="en-US" sz="3600" dirty="0"/>
          </a:p>
          <a:p>
            <a:pPr lvl="1"/>
            <a:endParaRPr lang="en-US" sz="2800" dirty="0"/>
          </a:p>
          <a:p>
            <a:pPr lvl="1"/>
            <a:endParaRPr lang="en-US" sz="1600" dirty="0"/>
          </a:p>
          <a:p>
            <a:pPr marL="0" indent="0">
              <a:buNone/>
            </a:pPr>
            <a:endParaRPr lang="en-US" dirty="0"/>
          </a:p>
        </p:txBody>
      </p:sp>
      <p:sp>
        <p:nvSpPr>
          <p:cNvPr id="3" name="Title 2">
            <a:extLst>
              <a:ext uri="{FF2B5EF4-FFF2-40B4-BE49-F238E27FC236}">
                <a16:creationId xmlns:a16="http://schemas.microsoft.com/office/drawing/2014/main" id="{6069B9F0-232B-4E35-9947-B28B6C796A5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Today’s Purpose</a:t>
            </a:r>
          </a:p>
        </p:txBody>
      </p:sp>
    </p:spTree>
    <p:extLst>
      <p:ext uri="{BB962C8B-B14F-4D97-AF65-F5344CB8AC3E}">
        <p14:creationId xmlns:p14="http://schemas.microsoft.com/office/powerpoint/2010/main" val="364683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06E8B-48FA-4E15-ABC0-B9D25F4660F6}"/>
              </a:ext>
            </a:extLst>
          </p:cNvPr>
          <p:cNvSpPr>
            <a:spLocks noGrp="1"/>
          </p:cNvSpPr>
          <p:nvPr>
            <p:ph type="title"/>
          </p:nvPr>
        </p:nvSpPr>
        <p:spPr/>
        <p:txBody>
          <a:bodyPr/>
          <a:lstStyle/>
          <a:p>
            <a:r>
              <a:rPr lang="en-US" b="1" dirty="0">
                <a:latin typeface="+mj-lt"/>
                <a:ea typeface="Open Sans Light" panose="020B0306030504020204" pitchFamily="34" charset="0"/>
                <a:cs typeface="Open Sans Light" panose="020B0306030504020204" pitchFamily="34" charset="0"/>
              </a:rPr>
              <a:t>General Updates</a:t>
            </a:r>
          </a:p>
        </p:txBody>
      </p:sp>
    </p:spTree>
    <p:extLst>
      <p:ext uri="{BB962C8B-B14F-4D97-AF65-F5344CB8AC3E}">
        <p14:creationId xmlns:p14="http://schemas.microsoft.com/office/powerpoint/2010/main" val="232216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8D596-C9A1-4944-B542-47C642A64C8C}"/>
              </a:ext>
            </a:extLst>
          </p:cNvPr>
          <p:cNvSpPr>
            <a:spLocks noGrp="1"/>
          </p:cNvSpPr>
          <p:nvPr>
            <p:ph idx="1"/>
          </p:nvPr>
        </p:nvSpPr>
        <p:spPr>
          <a:xfrm>
            <a:off x="838200" y="1532586"/>
            <a:ext cx="10515600" cy="4644377"/>
          </a:xfrm>
        </p:spPr>
        <p:txBody>
          <a:bodyPr>
            <a:normAutofit fontScale="92500" lnSpcReduction="10000"/>
          </a:bodyPr>
          <a:lstStyle/>
          <a:p>
            <a:r>
              <a:rPr lang="en-US" sz="3200" b="1" dirty="0"/>
              <a:t>Email accreditation visit date to </a:t>
            </a:r>
            <a:r>
              <a:rPr lang="en-US" sz="3200" b="1" dirty="0">
                <a:hlinkClick r:id="rId3"/>
              </a:rPr>
              <a:t>jnobo@ksde.org</a:t>
            </a:r>
            <a:endParaRPr lang="en-US" sz="3200" b="1" dirty="0"/>
          </a:p>
          <a:p>
            <a:r>
              <a:rPr lang="en-US" sz="3200" b="1" dirty="0">
                <a:latin typeface="Open Sans Light" panose="020B0306030504020204" pitchFamily="34" charset="0"/>
                <a:ea typeface="Open Sans Light" panose="020B0306030504020204" pitchFamily="34" charset="0"/>
                <a:cs typeface="Open Sans Light" panose="020B0306030504020204" pitchFamily="34" charset="0"/>
              </a:rPr>
              <a:t>Be sure to use the correct form – OVT, and System</a:t>
            </a:r>
          </a:p>
          <a:p>
            <a:r>
              <a:rPr lang="en-US" sz="3200" b="1" dirty="0"/>
              <a:t>Ensure that the goals are clear </a:t>
            </a:r>
          </a:p>
          <a:p>
            <a:pPr lvl="1"/>
            <a:r>
              <a:rPr lang="en-US" sz="2800" b="1" dirty="0"/>
              <a:t>Not only an area of focus</a:t>
            </a:r>
          </a:p>
          <a:p>
            <a:pPr lvl="1"/>
            <a:r>
              <a:rPr lang="en-US" sz="2800" b="1" dirty="0"/>
              <a:t>Written in SMART goals, to the extent possible</a:t>
            </a:r>
          </a:p>
          <a:p>
            <a:r>
              <a:rPr lang="en-US" sz="3200" b="1" dirty="0"/>
              <a:t>As evidenced by…</a:t>
            </a:r>
          </a:p>
          <a:p>
            <a:pPr lvl="1"/>
            <a:r>
              <a:rPr lang="en-US" sz="2800" b="1" dirty="0"/>
              <a:t>To the extent possible be sure to provide information about growth/change in your response</a:t>
            </a:r>
          </a:p>
          <a:p>
            <a:r>
              <a:rPr lang="en-US" sz="3200" b="1" dirty="0"/>
              <a:t>Be very clear about artifacts  </a:t>
            </a:r>
          </a:p>
          <a:p>
            <a:pPr lvl="1"/>
            <a:r>
              <a:rPr lang="en-US" sz="2800" b="1" dirty="0"/>
              <a:t>Not much time for the ARC</a:t>
            </a:r>
          </a:p>
          <a:p>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a:p>
            <a:pPr marL="1371600" lvl="1" indent="-914400">
              <a:buAutoNum type="arabicPeriod"/>
            </a:pPr>
            <a:endParaRPr lang="en-US" sz="47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itle 1">
            <a:extLst>
              <a:ext uri="{FF2B5EF4-FFF2-40B4-BE49-F238E27FC236}">
                <a16:creationId xmlns:a16="http://schemas.microsoft.com/office/drawing/2014/main" id="{C66A37A9-DCB0-4141-8383-5268B6709696}"/>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Things to Remember</a:t>
            </a:r>
            <a:endParaRPr lang="en-US" dirty="0"/>
          </a:p>
        </p:txBody>
      </p:sp>
    </p:spTree>
    <p:extLst>
      <p:ext uri="{BB962C8B-B14F-4D97-AF65-F5344CB8AC3E}">
        <p14:creationId xmlns:p14="http://schemas.microsoft.com/office/powerpoint/2010/main" val="42178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7E4FCF-8FE7-4750-A4CC-88CC7051BEA7}"/>
              </a:ext>
            </a:extLst>
          </p:cNvPr>
          <p:cNvSpPr>
            <a:spLocks noGrp="1"/>
          </p:cNvSpPr>
          <p:nvPr>
            <p:ph idx="1"/>
          </p:nvPr>
        </p:nvSpPr>
        <p:spPr/>
        <p:txBody>
          <a:bodyPr>
            <a:normAutofit/>
          </a:bodyPr>
          <a:lstStyle/>
          <a:p>
            <a:r>
              <a:rPr lang="en-US" dirty="0"/>
              <a:t>KESA Application</a:t>
            </a:r>
          </a:p>
          <a:p>
            <a:pPr lvl="1"/>
            <a:r>
              <a:rPr lang="en-US" dirty="0"/>
              <a:t>OVT Forms are in production – OVT’s are to submit their reports via the authenticated application </a:t>
            </a:r>
            <a:r>
              <a:rPr lang="en-US" b="1" u="sng" dirty="0"/>
              <a:t>NOT in artifacts as previously announced.</a:t>
            </a:r>
            <a:endParaRPr lang="en-US" dirty="0"/>
          </a:p>
          <a:p>
            <a:pPr lvl="1"/>
            <a:r>
              <a:rPr lang="en-US" dirty="0"/>
              <a:t>Artifacts tab located in </a:t>
            </a:r>
            <a:r>
              <a:rPr lang="en-US" u="sng" dirty="0"/>
              <a:t>System Response section.</a:t>
            </a:r>
            <a:endParaRPr lang="en-US" dirty="0"/>
          </a:p>
          <a:p>
            <a:pPr lvl="1"/>
            <a:r>
              <a:rPr lang="en-US" b="1" u="sng" dirty="0"/>
              <a:t>Save often!</a:t>
            </a:r>
          </a:p>
          <a:p>
            <a:pPr lvl="1"/>
            <a:endParaRPr lang="en-US" b="1" u="sng" dirty="0"/>
          </a:p>
          <a:p>
            <a:r>
              <a:rPr lang="en-US" dirty="0"/>
              <a:t>Accreditation Review Council meets March 23, 2022.</a:t>
            </a:r>
          </a:p>
        </p:txBody>
      </p:sp>
      <p:sp>
        <p:nvSpPr>
          <p:cNvPr id="3" name="Title 2">
            <a:extLst>
              <a:ext uri="{FF2B5EF4-FFF2-40B4-BE49-F238E27FC236}">
                <a16:creationId xmlns:a16="http://schemas.microsoft.com/office/drawing/2014/main" id="{6CE8E75C-6402-4E4B-9545-0F51D61547B7}"/>
              </a:ext>
            </a:extLst>
          </p:cNvPr>
          <p:cNvSpPr>
            <a:spLocks noGrp="1"/>
          </p:cNvSpPr>
          <p:nvPr>
            <p:ph type="title"/>
          </p:nvPr>
        </p:nvSpPr>
        <p:spPr/>
        <p:txBody>
          <a:bodyPr/>
          <a:lstStyle/>
          <a:p>
            <a:r>
              <a:rPr lang="en-US" dirty="0"/>
              <a:t>General Updates</a:t>
            </a:r>
          </a:p>
        </p:txBody>
      </p:sp>
    </p:spTree>
    <p:extLst>
      <p:ext uri="{BB962C8B-B14F-4D97-AF65-F5344CB8AC3E}">
        <p14:creationId xmlns:p14="http://schemas.microsoft.com/office/powerpoint/2010/main" val="167096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19140B7-E0DE-431E-A61E-1356DDA4A271}"/>
              </a:ext>
            </a:extLst>
          </p:cNvPr>
          <p:cNvSpPr>
            <a:spLocks noGrp="1"/>
          </p:cNvSpPr>
          <p:nvPr>
            <p:ph idx="1"/>
          </p:nvPr>
        </p:nvSpPr>
        <p:spPr/>
        <p:txBody>
          <a:bodyPr/>
          <a:lstStyle/>
          <a:p>
            <a:r>
              <a:rPr lang="en-US" dirty="0"/>
              <a:t>OVT Chair Training’s – completed for 2022</a:t>
            </a:r>
          </a:p>
          <a:p>
            <a:pPr lvl="1"/>
            <a:r>
              <a:rPr lang="en-US" dirty="0"/>
              <a:t>OVT Chairs not trained call KESA staff</a:t>
            </a:r>
          </a:p>
          <a:p>
            <a:pPr lvl="1"/>
            <a:endParaRPr lang="en-US" dirty="0"/>
          </a:p>
          <a:p>
            <a:r>
              <a:rPr lang="en-US" dirty="0"/>
              <a:t>Any problem please send to </a:t>
            </a:r>
            <a:r>
              <a:rPr lang="en-US" b="1" dirty="0">
                <a:hlinkClick r:id="rId3"/>
              </a:rPr>
              <a:t>accreditation@ksde.org</a:t>
            </a:r>
            <a:r>
              <a:rPr lang="en-US" b="1" dirty="0"/>
              <a:t> </a:t>
            </a:r>
            <a:r>
              <a:rPr lang="en-US" dirty="0"/>
              <a:t>to be sure they are addressed in a timely manner.</a:t>
            </a:r>
          </a:p>
          <a:p>
            <a:endParaRPr lang="en-US" dirty="0"/>
          </a:p>
        </p:txBody>
      </p:sp>
      <p:sp>
        <p:nvSpPr>
          <p:cNvPr id="2" name="Title 1">
            <a:extLst>
              <a:ext uri="{FF2B5EF4-FFF2-40B4-BE49-F238E27FC236}">
                <a16:creationId xmlns:a16="http://schemas.microsoft.com/office/drawing/2014/main" id="{58E07935-8254-4B6F-ADCD-317CFD1C79D8}"/>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General Updates and Reminders</a:t>
            </a:r>
          </a:p>
        </p:txBody>
      </p:sp>
    </p:spTree>
    <p:extLst>
      <p:ext uri="{BB962C8B-B14F-4D97-AF65-F5344CB8AC3E}">
        <p14:creationId xmlns:p14="http://schemas.microsoft.com/office/powerpoint/2010/main" val="416919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06E8B-48FA-4E15-ABC0-B9D25F4660F6}"/>
              </a:ext>
            </a:extLst>
          </p:cNvPr>
          <p:cNvSpPr>
            <a:spLocks noGrp="1"/>
          </p:cNvSpPr>
          <p:nvPr>
            <p:ph type="title"/>
          </p:nvPr>
        </p:nvSpPr>
        <p:spPr/>
        <p:txBody>
          <a:bodyPr/>
          <a:lstStyle/>
          <a:p>
            <a:r>
              <a:rPr lang="en-US" b="1" dirty="0">
                <a:latin typeface="+mj-lt"/>
                <a:ea typeface="Open Sans Light" panose="020B0306030504020204" pitchFamily="34" charset="0"/>
                <a:cs typeface="Open Sans Light" panose="020B0306030504020204" pitchFamily="34" charset="0"/>
              </a:rPr>
              <a:t>Resources Reminders</a:t>
            </a:r>
          </a:p>
        </p:txBody>
      </p:sp>
    </p:spTree>
    <p:extLst>
      <p:ext uri="{BB962C8B-B14F-4D97-AF65-F5344CB8AC3E}">
        <p14:creationId xmlns:p14="http://schemas.microsoft.com/office/powerpoint/2010/main" val="398324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26D67-47EE-41F8-9738-97CF75DC6DA1}"/>
              </a:ext>
            </a:extLst>
          </p:cNvPr>
          <p:cNvSpPr>
            <a:spLocks noGrp="1"/>
          </p:cNvSpPr>
          <p:nvPr>
            <p:ph idx="1"/>
          </p:nvPr>
        </p:nvSpPr>
        <p:spPr/>
        <p:txBody>
          <a:bodyPr>
            <a:normAutofit lnSpcReduction="10000"/>
          </a:bodyPr>
          <a:lstStyle/>
          <a:p>
            <a:r>
              <a:rPr lang="en-US" dirty="0"/>
              <a:t>Accreditation Criteria – </a:t>
            </a:r>
            <a:r>
              <a:rPr lang="en-US" dirty="0">
                <a:hlinkClick r:id="rId3"/>
              </a:rPr>
              <a:t>https://www.ksde.org/Portals/0/TLA/Accreditation/Accreditation%20Criteria%20-%20Finalr16.pdf?ver=2019-12-18-153701-107</a:t>
            </a:r>
            <a:endParaRPr lang="en-US" dirty="0"/>
          </a:p>
          <a:p>
            <a:pPr marL="0" indent="0">
              <a:buNone/>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latin typeface="Open Sans Light" panose="020B0306030504020204" pitchFamily="34" charset="0"/>
                <a:ea typeface="Open Sans Light" panose="020B0306030504020204" pitchFamily="34" charset="0"/>
                <a:cs typeface="Open Sans Light" panose="020B0306030504020204" pitchFamily="34" charset="0"/>
              </a:rPr>
              <a:t>OVT Online Training - </a:t>
            </a:r>
            <a:r>
              <a:rPr lang="en-US" dirty="0">
                <a:latin typeface="Open Sans Light" panose="020B0306030504020204" pitchFamily="34" charset="0"/>
                <a:ea typeface="Open Sans Light" panose="020B0306030504020204" pitchFamily="34" charset="0"/>
                <a:cs typeface="Open Sans Light" panose="020B0306030504020204" pitchFamily="34" charset="0"/>
                <a:hlinkClick r:id="rId4"/>
              </a:rPr>
              <a:t>https://learning.ksde.org/course/index.php?categoryid=40</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latin typeface="Open Sans Light" panose="020B0306030504020204" pitchFamily="34" charset="0"/>
                <a:ea typeface="Open Sans Light" panose="020B0306030504020204" pitchFamily="34" charset="0"/>
                <a:cs typeface="Open Sans Light" panose="020B0306030504020204" pitchFamily="34" charset="0"/>
              </a:rPr>
              <a:t>Guidance </a:t>
            </a:r>
            <a:r>
              <a:rPr lang="en-US" dirty="0"/>
              <a:t>Document - </a:t>
            </a:r>
            <a:r>
              <a:rPr lang="en-US" dirty="0">
                <a:hlinkClick r:id="rId5"/>
              </a:rPr>
              <a:t>https://www.ksde.org/Portals/0/TLA/Accreditation/KESA%20Resources/Kansas%20Education%20Systems%20Accreditation%20Guidance%202021-2022.pdf?ver=2022-01-21-142733-230</a:t>
            </a:r>
            <a:endParaRPr lang="en-US" dirty="0"/>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itle 1">
            <a:extLst>
              <a:ext uri="{FF2B5EF4-FFF2-40B4-BE49-F238E27FC236}">
                <a16:creationId xmlns:a16="http://schemas.microsoft.com/office/drawing/2014/main" id="{58E07935-8254-4B6F-ADCD-317CFD1C79D8}"/>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General Updates and Reminders</a:t>
            </a:r>
          </a:p>
        </p:txBody>
      </p:sp>
    </p:spTree>
    <p:extLst>
      <p:ext uri="{BB962C8B-B14F-4D97-AF65-F5344CB8AC3E}">
        <p14:creationId xmlns:p14="http://schemas.microsoft.com/office/powerpoint/2010/main" val="36618056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4481</TotalTime>
  <Words>832</Words>
  <Application>Microsoft Office PowerPoint</Application>
  <PresentationFormat>Widescreen</PresentationFormat>
  <Paragraphs>101</Paragraphs>
  <Slides>17</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Arial Black</vt:lpstr>
      <vt:lpstr>Arial Narrow</vt:lpstr>
      <vt:lpstr>Calibri</vt:lpstr>
      <vt:lpstr>Calibri Light</vt:lpstr>
      <vt:lpstr>Open Sans</vt:lpstr>
      <vt:lpstr>Open Sans Light</vt:lpstr>
      <vt:lpstr>Open Sans Semibold</vt:lpstr>
      <vt:lpstr>1_Office Theme</vt:lpstr>
      <vt:lpstr>Custom Design</vt:lpstr>
      <vt:lpstr>PowerPoint Presentation</vt:lpstr>
      <vt:lpstr>Kansas Education System Accreditation (KESA) Update</vt:lpstr>
      <vt:lpstr>Today’s Purpose</vt:lpstr>
      <vt:lpstr>General Updates</vt:lpstr>
      <vt:lpstr>Things to Remember</vt:lpstr>
      <vt:lpstr>General Updates</vt:lpstr>
      <vt:lpstr>General Updates and Reminders</vt:lpstr>
      <vt:lpstr>Resources Reminders</vt:lpstr>
      <vt:lpstr>General Updates and Reminders</vt:lpstr>
      <vt:lpstr>Accreditation Definitions</vt:lpstr>
      <vt:lpstr>Accreditation Definitions</vt:lpstr>
      <vt:lpstr>Accreditation Definitions</vt:lpstr>
      <vt:lpstr>Accreditation Definitions</vt:lpstr>
      <vt:lpstr>Questions?       </vt:lpstr>
      <vt:lpstr> 2021-2022 Monthly KESA Updates </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Nobo</dc:creator>
  <cp:lastModifiedBy>Jeannette Nobo</cp:lastModifiedBy>
  <cp:revision>58</cp:revision>
  <dcterms:created xsi:type="dcterms:W3CDTF">2021-10-14T22:02:20Z</dcterms:created>
  <dcterms:modified xsi:type="dcterms:W3CDTF">2022-03-07T23:43:10Z</dcterms:modified>
</cp:coreProperties>
</file>